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1" r:id="rId1"/>
  </p:sldMasterIdLst>
  <p:notesMasterIdLst>
    <p:notesMasterId r:id="rId24"/>
  </p:notesMasterIdLst>
  <p:sldIdLst>
    <p:sldId id="256" r:id="rId2"/>
    <p:sldId id="1866" r:id="rId3"/>
    <p:sldId id="258" r:id="rId4"/>
    <p:sldId id="1867" r:id="rId5"/>
    <p:sldId id="1782" r:id="rId6"/>
    <p:sldId id="1783" r:id="rId7"/>
    <p:sldId id="368" r:id="rId8"/>
    <p:sldId id="1864" r:id="rId9"/>
    <p:sldId id="1855" r:id="rId10"/>
    <p:sldId id="1856" r:id="rId11"/>
    <p:sldId id="1857" r:id="rId12"/>
    <p:sldId id="1865" r:id="rId13"/>
    <p:sldId id="371" r:id="rId14"/>
    <p:sldId id="1868" r:id="rId15"/>
    <p:sldId id="1869" r:id="rId16"/>
    <p:sldId id="1870" r:id="rId17"/>
    <p:sldId id="1871" r:id="rId18"/>
    <p:sldId id="1872" r:id="rId19"/>
    <p:sldId id="1873" r:id="rId20"/>
    <p:sldId id="1874" r:id="rId21"/>
    <p:sldId id="1875" r:id="rId22"/>
    <p:sldId id="18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98"/>
    <p:restoredTop sz="96327"/>
  </p:normalViewPr>
  <p:slideViewPr>
    <p:cSldViewPr snapToGrid="0">
      <p:cViewPr varScale="1">
        <p:scale>
          <a:sx n="118" d="100"/>
          <a:sy n="118" d="100"/>
        </p:scale>
        <p:origin x="232"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35C86-593D-1749-A2DA-368BAAB8EE94}" type="datetimeFigureOut">
              <a:rPr lang="en-US" smtClean="0"/>
              <a:t>7/27/23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C0536-8888-304A-B59F-028BD262F776}" type="slidenum">
              <a:rPr lang="en-US" smtClean="0"/>
              <a:t>‹#›</a:t>
            </a:fld>
            <a:endParaRPr lang="en-US"/>
          </a:p>
        </p:txBody>
      </p:sp>
    </p:spTree>
    <p:extLst>
      <p:ext uri="{BB962C8B-B14F-4D97-AF65-F5344CB8AC3E}">
        <p14:creationId xmlns:p14="http://schemas.microsoft.com/office/powerpoint/2010/main" val="4011406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3418504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068264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81309044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7/27/23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0722274-0FAA-4649-AA4E-4210F4F32167}" type="slidenum">
              <a:rPr lang="en-US" smtClean="0"/>
              <a:t>‹#›</a:t>
            </a:fld>
            <a:endParaRPr lang="en-US"/>
          </a:p>
        </p:txBody>
      </p:sp>
    </p:spTree>
    <p:extLst>
      <p:ext uri="{BB962C8B-B14F-4D97-AF65-F5344CB8AC3E}">
        <p14:creationId xmlns:p14="http://schemas.microsoft.com/office/powerpoint/2010/main" val="65007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DBD16-5BFB-4D9F-9646-C75D1B53BBB6}" type="datetimeFigureOut">
              <a:rPr lang="en-US" smtClean="0"/>
              <a:pPr/>
              <a:t>7/27/23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635452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7/27/23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031009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pPr/>
              <a:t>7/27/23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60187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CADBD16-5BFB-4D9F-9646-C75D1B53BBB6}" type="datetimeFigureOut">
              <a:rPr lang="en-US" smtClean="0"/>
              <a:t>7/27/23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0722274-0FAA-4649-AA4E-4210F4F32167}" type="slidenum">
              <a:rPr lang="en-US" smtClean="0"/>
              <a:t>‹#›</a:t>
            </a:fld>
            <a:endParaRPr lang="en-US"/>
          </a:p>
        </p:txBody>
      </p:sp>
    </p:spTree>
    <p:extLst>
      <p:ext uri="{BB962C8B-B14F-4D97-AF65-F5344CB8AC3E}">
        <p14:creationId xmlns:p14="http://schemas.microsoft.com/office/powerpoint/2010/main" val="425768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pPr/>
              <a:t>7/27/23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207068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pPr/>
              <a:t>7/27/23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0722274-0FAA-4649-AA4E-4210F4F32167}"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5671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CADBD16-5BFB-4D9F-9646-C75D1B53BBB6}" type="datetimeFigureOut">
              <a:rPr lang="en-US" smtClean="0"/>
              <a:t>7/27/23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937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7/27/23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150196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7/27/23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651520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7/27/23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965347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CADBD16-5BFB-4D9F-9646-C75D1B53BBB6}" type="datetimeFigureOut">
              <a:rPr lang="en-US" smtClean="0"/>
              <a:pPr/>
              <a:t>7/27/23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28805950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05081-3F11-7FB9-20D6-B2B1C547BC7F}"/>
              </a:ext>
            </a:extLst>
          </p:cNvPr>
          <p:cNvSpPr>
            <a:spLocks noGrp="1"/>
          </p:cNvSpPr>
          <p:nvPr>
            <p:ph type="ctrTitle"/>
          </p:nvPr>
        </p:nvSpPr>
        <p:spPr>
          <a:xfrm>
            <a:off x="6556100" y="1360493"/>
            <a:ext cx="4972511" cy="3106732"/>
          </a:xfrm>
        </p:spPr>
        <p:txBody>
          <a:bodyPr anchor="b">
            <a:normAutofit/>
          </a:bodyPr>
          <a:lstStyle/>
          <a:p>
            <a:r>
              <a:rPr lang="en-US" sz="7200" dirty="0"/>
              <a:t>BUS 243</a:t>
            </a:r>
          </a:p>
        </p:txBody>
      </p:sp>
      <p:sp>
        <p:nvSpPr>
          <p:cNvPr id="3" name="Subtitle 2">
            <a:extLst>
              <a:ext uri="{FF2B5EF4-FFF2-40B4-BE49-F238E27FC236}">
                <a16:creationId xmlns:a16="http://schemas.microsoft.com/office/drawing/2014/main" id="{A53E69CA-7612-B84D-2041-FFFFC9D67010}"/>
              </a:ext>
            </a:extLst>
          </p:cNvPr>
          <p:cNvSpPr>
            <a:spLocks noGrp="1"/>
          </p:cNvSpPr>
          <p:nvPr>
            <p:ph type="subTitle" idx="1"/>
          </p:nvPr>
        </p:nvSpPr>
        <p:spPr>
          <a:xfrm>
            <a:off x="6556100" y="4687316"/>
            <a:ext cx="4972512" cy="1517088"/>
          </a:xfrm>
        </p:spPr>
        <p:txBody>
          <a:bodyPr>
            <a:normAutofit/>
          </a:bodyPr>
          <a:lstStyle/>
          <a:p>
            <a:r>
              <a:rPr lang="en-US" dirty="0"/>
              <a:t>Lecture 6: Introduction </a:t>
            </a:r>
            <a:r>
              <a:rPr lang="en-US"/>
              <a:t>to Neural Net</a:t>
            </a:r>
            <a:endParaRPr lang="en-US" dirty="0"/>
          </a:p>
        </p:txBody>
      </p:sp>
      <p:pic>
        <p:nvPicPr>
          <p:cNvPr id="13" name="Picture 3" descr="Holographic neon on a shiny background">
            <a:extLst>
              <a:ext uri="{FF2B5EF4-FFF2-40B4-BE49-F238E27FC236}">
                <a16:creationId xmlns:a16="http://schemas.microsoft.com/office/drawing/2014/main" id="{866D7458-8D20-ABBB-EEBA-B5E69BFCDB60}"/>
              </a:ext>
            </a:extLst>
          </p:cNvPr>
          <p:cNvPicPr>
            <a:picLocks noChangeAspect="1"/>
          </p:cNvPicPr>
          <p:nvPr/>
        </p:nvPicPr>
        <p:blipFill rotWithShape="1">
          <a:blip r:embed="rId2"/>
          <a:srcRect l="20335" r="20334"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16" name="Freeform: Shape 19">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Tree>
    <p:extLst>
      <p:ext uri="{BB962C8B-B14F-4D97-AF65-F5344CB8AC3E}">
        <p14:creationId xmlns:p14="http://schemas.microsoft.com/office/powerpoint/2010/main" val="3034623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8773" y="3048000"/>
            <a:ext cx="7540977" cy="1219200"/>
          </a:xfrm>
          <a:prstGeom prst="rect">
            <a:avLst/>
          </a:prstGeom>
        </p:spPr>
      </p:pic>
    </p:spTree>
    <p:extLst>
      <p:ext uri="{BB962C8B-B14F-4D97-AF65-F5344CB8AC3E}">
        <p14:creationId xmlns:p14="http://schemas.microsoft.com/office/powerpoint/2010/main" val="338750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11</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6143045" y="1344817"/>
            <a:ext cx="4790299" cy="4899169"/>
          </a:xfrm>
          <a:prstGeom prst="rect">
            <a:avLst/>
          </a:prstGeom>
        </p:spPr>
      </p:pic>
      <p:cxnSp>
        <p:nvCxnSpPr>
          <p:cNvPr id="19" name="Straight Arrow Connector 18"/>
          <p:cNvCxnSpPr>
            <a:stCxn id="14" idx="3"/>
          </p:cNvCxnSpPr>
          <p:nvPr/>
        </p:nvCxnSpPr>
        <p:spPr bwMode="auto">
          <a:xfrm>
            <a:off x="1903196" y="3456205"/>
            <a:ext cx="332005" cy="2817595"/>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3759202" y="4895815"/>
            <a:ext cx="1972271" cy="666786"/>
          </a:xfrm>
          <a:prstGeom prst="rect">
            <a:avLst/>
          </a:prstGeom>
          <a:noFill/>
        </p:spPr>
        <p:txBody>
          <a:bodyPr wrap="none" rtlCol="0">
            <a:spAutoFit/>
          </a:bodyPr>
          <a:lstStyle/>
          <a:p>
            <a:r>
              <a:rPr lang="en-US" sz="3733" dirty="0">
                <a:solidFill>
                  <a:srgbClr val="981535"/>
                </a:solidFill>
              </a:rPr>
              <a:t>Weights</a:t>
            </a:r>
          </a:p>
        </p:txBody>
      </p:sp>
      <p:sp>
        <p:nvSpPr>
          <p:cNvPr id="52" name="TextBox 51"/>
          <p:cNvSpPr txBox="1"/>
          <p:nvPr/>
        </p:nvSpPr>
        <p:spPr>
          <a:xfrm>
            <a:off x="3251200" y="5562600"/>
            <a:ext cx="2546146" cy="666786"/>
          </a:xfrm>
          <a:prstGeom prst="rect">
            <a:avLst/>
          </a:prstGeom>
          <a:noFill/>
        </p:spPr>
        <p:txBody>
          <a:bodyPr wrap="none" rtlCol="0">
            <a:spAutoFit/>
          </a:bodyPr>
          <a:lstStyle/>
          <a:p>
            <a:r>
              <a:rPr lang="en-US" sz="3733" dirty="0">
                <a:solidFill>
                  <a:srgbClr val="981535"/>
                </a:solidFill>
              </a:rPr>
              <a:t>Input layer</a:t>
            </a:r>
          </a:p>
        </p:txBody>
      </p:sp>
      <p:sp>
        <p:nvSpPr>
          <p:cNvPr id="53" name="TextBox 52"/>
          <p:cNvSpPr txBox="1"/>
          <p:nvPr/>
        </p:nvSpPr>
        <p:spPr>
          <a:xfrm>
            <a:off x="3352800" y="3905215"/>
            <a:ext cx="3349250" cy="666786"/>
          </a:xfrm>
          <a:prstGeom prst="rect">
            <a:avLst/>
          </a:prstGeom>
          <a:noFill/>
        </p:spPr>
        <p:txBody>
          <a:bodyPr wrap="none" rtlCol="0">
            <a:spAutoFit/>
          </a:bodyPr>
          <a:lstStyle/>
          <a:p>
            <a:r>
              <a:rPr lang="en-US" sz="3733" dirty="0">
                <a:solidFill>
                  <a:srgbClr val="981535"/>
                </a:solidFill>
              </a:rPr>
              <a:t>Weighted sum</a:t>
            </a:r>
          </a:p>
        </p:txBody>
      </p:sp>
      <p:sp>
        <p:nvSpPr>
          <p:cNvPr id="54" name="TextBox 53"/>
          <p:cNvSpPr txBox="1"/>
          <p:nvPr/>
        </p:nvSpPr>
        <p:spPr>
          <a:xfrm>
            <a:off x="756715" y="2676435"/>
            <a:ext cx="6653616" cy="666786"/>
          </a:xfrm>
          <a:prstGeom prst="rect">
            <a:avLst/>
          </a:prstGeom>
          <a:noFill/>
        </p:spPr>
        <p:txBody>
          <a:bodyPr wrap="none" rtlCol="0">
            <a:spAutoFit/>
          </a:bodyPr>
          <a:lstStyle/>
          <a:p>
            <a:r>
              <a:rPr lang="en-US" sz="3733" dirty="0">
                <a:solidFill>
                  <a:srgbClr val="981535"/>
                </a:solidFill>
              </a:rPr>
              <a:t>Non-linear activation function</a:t>
            </a:r>
          </a:p>
        </p:txBody>
      </p:sp>
      <p:sp>
        <p:nvSpPr>
          <p:cNvPr id="55" name="TextBox 54"/>
          <p:cNvSpPr txBox="1"/>
          <p:nvPr/>
        </p:nvSpPr>
        <p:spPr>
          <a:xfrm>
            <a:off x="2438400" y="1295400"/>
            <a:ext cx="3005118" cy="666786"/>
          </a:xfrm>
          <a:prstGeom prst="rect">
            <a:avLst/>
          </a:prstGeom>
          <a:noFill/>
        </p:spPr>
        <p:txBody>
          <a:bodyPr wrap="none" rtlCol="0">
            <a:spAutoFit/>
          </a:bodyPr>
          <a:lstStyle/>
          <a:p>
            <a:r>
              <a:rPr lang="en-US" sz="3733"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9677403" y="4724400"/>
            <a:ext cx="1107996" cy="666786"/>
          </a:xfrm>
          <a:prstGeom prst="rect">
            <a:avLst/>
          </a:prstGeom>
          <a:noFill/>
        </p:spPr>
        <p:txBody>
          <a:bodyPr wrap="none" rtlCol="0">
            <a:spAutoFit/>
          </a:bodyPr>
          <a:lstStyle/>
          <a:p>
            <a:r>
              <a:rPr lang="en-US" sz="3733" dirty="0">
                <a:solidFill>
                  <a:srgbClr val="981535"/>
                </a:solidFill>
              </a:rPr>
              <a:t>bias</a:t>
            </a:r>
          </a:p>
        </p:txBody>
      </p:sp>
      <p:sp>
        <p:nvSpPr>
          <p:cNvPr id="4" name="Title 3">
            <a:extLst>
              <a:ext uri="{FF2B5EF4-FFF2-40B4-BE49-F238E27FC236}">
                <a16:creationId xmlns:a16="http://schemas.microsoft.com/office/drawing/2014/main" id="{D266D49B-C239-043E-DA70-6063A6ABF40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788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79F5-9495-4787-6CCE-A24B2725AED5}"/>
              </a:ext>
            </a:extLst>
          </p:cNvPr>
          <p:cNvSpPr>
            <a:spLocks noGrp="1"/>
          </p:cNvSpPr>
          <p:nvPr>
            <p:ph type="title"/>
          </p:nvPr>
        </p:nvSpPr>
        <p:spPr/>
        <p:txBody>
          <a:bodyPr/>
          <a:lstStyle/>
          <a:p>
            <a:r>
              <a:rPr lang="en-US" b="1"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3B9F4D-E5ED-1FD1-5EAF-BBD19ACCEEEF}"/>
                  </a:ext>
                </a:extLst>
              </p:cNvPr>
              <p:cNvSpPr>
                <a:spLocks noGrp="1"/>
              </p:cNvSpPr>
              <p:nvPr>
                <p:ph idx="1"/>
              </p:nvPr>
            </p:nvSpPr>
            <p:spPr/>
            <p:txBody>
              <a:bodyPr>
                <a:normAutofit fontScale="85000" lnSpcReduction="20000"/>
              </a:bodyPr>
              <a:lstStyle/>
              <a:p>
                <a:pPr>
                  <a:lnSpc>
                    <a:spcPct val="150000"/>
                  </a:lnSpc>
                </a:pPr>
                <a:r>
                  <a:rPr lang="en-US" sz="3200" dirty="0"/>
                  <a:t>Suppose a unit has:</a:t>
                </a:r>
              </a:p>
              <a:p>
                <a:pPr lvl="1">
                  <a:lnSpc>
                    <a:spcPct val="150000"/>
                  </a:lnSpc>
                </a:pPr>
                <a14:m>
                  <m:oMath xmlns:m="http://schemas.openxmlformats.org/officeDocument/2006/math">
                    <m:r>
                      <a:rPr lang="en-US" sz="2800" b="0" i="1" smtClean="0"/>
                      <m:t>𝑤</m:t>
                    </m:r>
                    <m:r>
                      <a:rPr lang="en-US" sz="2800" b="0" i="1" smtClean="0"/>
                      <m:t>=[0.2,0.3,0.9]</m:t>
                    </m:r>
                  </m:oMath>
                </a14:m>
                <a:endParaRPr lang="en-US" sz="2800" dirty="0"/>
              </a:p>
              <a:p>
                <a:pPr lvl="1">
                  <a:lnSpc>
                    <a:spcPct val="150000"/>
                  </a:lnSpc>
                </a:pPr>
                <a14:m>
                  <m:oMath xmlns:m="http://schemas.openxmlformats.org/officeDocument/2006/math">
                    <m:r>
                      <a:rPr lang="en-US" sz="2800" b="0" i="1" smtClean="0"/>
                      <m:t>𝑏</m:t>
                    </m:r>
                    <m:r>
                      <a:rPr lang="en-US" sz="2800" b="0" i="1" smtClean="0"/>
                      <m:t>=0.5</m:t>
                    </m:r>
                  </m:oMath>
                </a14:m>
                <a:endParaRPr lang="en-US" sz="2800" dirty="0"/>
              </a:p>
              <a:p>
                <a:pPr>
                  <a:lnSpc>
                    <a:spcPct val="150000"/>
                  </a:lnSpc>
                </a:pPr>
                <a:r>
                  <a:rPr lang="en-US" sz="3200" dirty="0"/>
                  <a:t>What happens with input </a:t>
                </a:r>
                <a14:m>
                  <m:oMath xmlns:m="http://schemas.openxmlformats.org/officeDocument/2006/math">
                    <m:r>
                      <a:rPr lang="en-US" sz="3200" b="0" i="1" smtClean="0"/>
                      <m:t>𝑥</m:t>
                    </m:r>
                    <m:r>
                      <a:rPr lang="en-US" sz="3200" b="0" i="1" smtClean="0"/>
                      <m:t>:</m:t>
                    </m:r>
                  </m:oMath>
                </a14:m>
                <a:endParaRPr lang="en-US" sz="3200" dirty="0"/>
              </a:p>
              <a:p>
                <a:pPr lvl="1">
                  <a:lnSpc>
                    <a:spcPct val="150000"/>
                  </a:lnSpc>
                </a:pPr>
                <a14:m>
                  <m:oMath xmlns:m="http://schemas.openxmlformats.org/officeDocument/2006/math">
                    <m:r>
                      <a:rPr lang="en-US" sz="2800" b="0" i="1" smtClean="0"/>
                      <m:t>𝑥</m:t>
                    </m:r>
                    <m:r>
                      <a:rPr lang="en-US" sz="2800" b="0" i="1" smtClean="0"/>
                      <m:t>=</m:t>
                    </m:r>
                    <m:d>
                      <m:dPr>
                        <m:begChr m:val="["/>
                        <m:endChr m:val="]"/>
                        <m:ctrlPr>
                          <a:rPr lang="en-US" sz="2800" b="0" i="1" smtClean="0"/>
                        </m:ctrlPr>
                      </m:dPr>
                      <m:e>
                        <m:r>
                          <a:rPr lang="en-US" sz="2800" b="0" i="1" smtClean="0"/>
                          <m:t>0.5,0.6,0.1</m:t>
                        </m:r>
                      </m:e>
                    </m:d>
                  </m:oMath>
                </a14:m>
                <a:endParaRPr lang="en-US" sz="2800" b="0" dirty="0"/>
              </a:p>
              <a:p>
                <a:pPr lvl="1">
                  <a:lnSpc>
                    <a:spcPct val="150000"/>
                  </a:lnSpc>
                </a:pPr>
                <a14:m>
                  <m:oMath xmlns:m="http://schemas.openxmlformats.org/officeDocument/2006/math">
                    <m:r>
                      <a:rPr lang="en-US" sz="2800" b="0" i="1" smtClean="0"/>
                      <m:t>𝑦</m:t>
                    </m:r>
                    <m:r>
                      <a:rPr lang="en-US" sz="2800" b="0" i="1" smtClean="0"/>
                      <m:t>=</m:t>
                    </m:r>
                    <m:r>
                      <a:rPr lang="en-US" sz="2800" b="0" i="1" smtClean="0"/>
                      <m:t>𝜎</m:t>
                    </m:r>
                    <m:d>
                      <m:dPr>
                        <m:ctrlPr>
                          <a:rPr lang="en-US" sz="2800" b="0" i="1" smtClean="0"/>
                        </m:ctrlPr>
                      </m:dPr>
                      <m:e>
                        <m:r>
                          <a:rPr lang="en-US" sz="2800" b="0" i="1" smtClean="0"/>
                          <m:t>𝑤</m:t>
                        </m:r>
                        <m:r>
                          <a:rPr lang="en-US" sz="2800" b="0" i="1" smtClean="0"/>
                          <m:t>⋅</m:t>
                        </m:r>
                        <m:r>
                          <a:rPr lang="en-US" sz="2800" b="0" i="1" smtClean="0"/>
                          <m:t>𝑥</m:t>
                        </m:r>
                        <m:r>
                          <a:rPr lang="en-US" sz="2800" b="0" i="1" smtClean="0"/>
                          <m:t>+</m:t>
                        </m:r>
                        <m:r>
                          <a:rPr lang="en-US" sz="2800" b="0" i="1" smtClean="0"/>
                          <m:t>𝑏</m:t>
                        </m:r>
                      </m:e>
                    </m:d>
                    <m:r>
                      <a:rPr lang="en-US" sz="2800" b="0" i="1" smtClean="0"/>
                      <m:t>=</m:t>
                    </m:r>
                    <m:f>
                      <m:fPr>
                        <m:ctrlPr>
                          <a:rPr lang="en-US" sz="2800" b="0" i="1" smtClean="0"/>
                        </m:ctrlPr>
                      </m:fPr>
                      <m:num>
                        <m:r>
                          <a:rPr lang="en-US" sz="2800" b="0" i="1" smtClean="0"/>
                          <m:t>1</m:t>
                        </m:r>
                      </m:num>
                      <m:den>
                        <m:r>
                          <a:rPr lang="en-US" sz="2800" b="0" i="1" smtClean="0"/>
                          <m:t>1+</m:t>
                        </m:r>
                        <m:sSup>
                          <m:sSupPr>
                            <m:ctrlPr>
                              <a:rPr lang="en-US" sz="2800" b="0" i="1" smtClean="0"/>
                            </m:ctrlPr>
                          </m:sSupPr>
                          <m:e>
                            <m:r>
                              <a:rPr lang="en-US" sz="2800" b="0" i="1" smtClean="0"/>
                              <m:t>𝑒</m:t>
                            </m:r>
                          </m:e>
                          <m:sup>
                            <m:r>
                              <a:rPr lang="en-US" sz="2800" b="0" i="1" smtClean="0"/>
                              <m:t>−0.87</m:t>
                            </m:r>
                          </m:sup>
                        </m:sSup>
                      </m:den>
                    </m:f>
                    <m:r>
                      <a:rPr lang="en-US" sz="2800" b="0" i="1" smtClean="0"/>
                      <m:t>=0.70</m:t>
                    </m:r>
                  </m:oMath>
                </a14:m>
                <a:endParaRPr lang="en-US" sz="2800" dirty="0"/>
              </a:p>
            </p:txBody>
          </p:sp>
        </mc:Choice>
        <mc:Fallback>
          <p:sp>
            <p:nvSpPr>
              <p:cNvPr id="3" name="Content Placeholder 2">
                <a:extLst>
                  <a:ext uri="{FF2B5EF4-FFF2-40B4-BE49-F238E27FC236}">
                    <a16:creationId xmlns:a16="http://schemas.microsoft.com/office/drawing/2014/main" id="{603B9F4D-E5ED-1FD1-5EAF-BBD19ACCEEEF}"/>
                  </a:ext>
                </a:extLst>
              </p:cNvPr>
              <p:cNvSpPr>
                <a:spLocks noGrp="1" noRot="1" noChangeAspect="1" noMove="1" noResize="1" noEditPoints="1" noAdjustHandles="1" noChangeArrowheads="1" noChangeShapeType="1" noTextEdit="1"/>
              </p:cNvSpPr>
              <p:nvPr>
                <p:ph idx="1"/>
              </p:nvPr>
            </p:nvSpPr>
            <p:spPr>
              <a:blipFill>
                <a:blip r:embed="rId2"/>
                <a:stretch>
                  <a:fillRect l="-757"/>
                </a:stretch>
              </a:blipFill>
            </p:spPr>
            <p:txBody>
              <a:bodyPr/>
              <a:lstStyle/>
              <a:p>
                <a:r>
                  <a:rPr lang="en-US">
                    <a:noFill/>
                  </a:rPr>
                  <a:t> </a:t>
                </a:r>
              </a:p>
            </p:txBody>
          </p:sp>
        </mc:Fallback>
      </mc:AlternateContent>
    </p:spTree>
    <p:extLst>
      <p:ext uri="{BB962C8B-B14F-4D97-AF65-F5344CB8AC3E}">
        <p14:creationId xmlns:p14="http://schemas.microsoft.com/office/powerpoint/2010/main" val="697746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637520" cy="907196"/>
          </a:xfrm>
        </p:spPr>
        <p:txBody>
          <a:bodyPr>
            <a:noAutofit/>
          </a:bodyPr>
          <a:lstStyle/>
          <a:p>
            <a:r>
              <a:rPr lang="en-US" sz="4400" b="1" dirty="0"/>
              <a:t>Other 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445287" y="1600202"/>
            <a:ext cx="5806837" cy="3871225"/>
          </a:xfrm>
          <a:prstGeom prst="rect">
            <a:avLst/>
          </a:prstGeom>
        </p:spPr>
      </p:pic>
      <p:sp>
        <p:nvSpPr>
          <p:cNvPr id="8" name="TextBox 7"/>
          <p:cNvSpPr txBox="1"/>
          <p:nvPr/>
        </p:nvSpPr>
        <p:spPr>
          <a:xfrm>
            <a:off x="2540002" y="5664200"/>
            <a:ext cx="1250663" cy="738664"/>
          </a:xfrm>
          <a:prstGeom prst="rect">
            <a:avLst/>
          </a:prstGeom>
          <a:noFill/>
        </p:spPr>
        <p:txBody>
          <a:bodyPr wrap="none" rtlCol="0">
            <a:spAutoFit/>
          </a:bodyPr>
          <a:lstStyle/>
          <a:p>
            <a:r>
              <a:rPr lang="en-US" sz="4200" dirty="0">
                <a:solidFill>
                  <a:srgbClr val="981535"/>
                </a:solidFill>
              </a:rPr>
              <a:t>tanh</a:t>
            </a:r>
          </a:p>
        </p:txBody>
      </p:sp>
      <p:sp>
        <p:nvSpPr>
          <p:cNvPr id="9" name="TextBox 8"/>
          <p:cNvSpPr txBox="1"/>
          <p:nvPr/>
        </p:nvSpPr>
        <p:spPr>
          <a:xfrm>
            <a:off x="6732688" y="5486402"/>
            <a:ext cx="5212131" cy="1384995"/>
          </a:xfrm>
          <a:prstGeom prst="rect">
            <a:avLst/>
          </a:prstGeom>
          <a:noFill/>
        </p:spPr>
        <p:txBody>
          <a:bodyPr wrap="none" rtlCol="0">
            <a:spAutoFit/>
          </a:bodyPr>
          <a:lstStyle/>
          <a:p>
            <a:pPr algn="ctr"/>
            <a:r>
              <a:rPr lang="en-US" sz="4200" dirty="0" err="1">
                <a:solidFill>
                  <a:srgbClr val="981535"/>
                </a:solidFill>
              </a:rPr>
              <a:t>ReLU</a:t>
            </a:r>
            <a:endParaRPr lang="en-US" sz="4200" dirty="0">
              <a:solidFill>
                <a:srgbClr val="981535"/>
              </a:solidFill>
            </a:endParaRPr>
          </a:p>
          <a:p>
            <a:pPr algn="ctr"/>
            <a:r>
              <a:rPr lang="en-US" sz="420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2057400"/>
            <a:ext cx="2173112" cy="10668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4600" y="1564835"/>
            <a:ext cx="5943600" cy="39624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196419" y="2183265"/>
            <a:ext cx="2633383" cy="646795"/>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8071962" y="1303226"/>
            <a:ext cx="3044423" cy="584775"/>
          </a:xfrm>
          <a:prstGeom prst="rect">
            <a:avLst/>
          </a:prstGeom>
          <a:noFill/>
        </p:spPr>
        <p:txBody>
          <a:bodyPr wrap="none" rtlCol="0">
            <a:spAutoFit/>
          </a:bodyPr>
          <a:lstStyle/>
          <a:p>
            <a:r>
              <a:rPr lang="en-US" sz="3200" dirty="0"/>
              <a:t>Most Common:</a:t>
            </a:r>
          </a:p>
        </p:txBody>
      </p:sp>
    </p:spTree>
    <p:extLst>
      <p:ext uri="{BB962C8B-B14F-4D97-AF65-F5344CB8AC3E}">
        <p14:creationId xmlns:p14="http://schemas.microsoft.com/office/powerpoint/2010/main" val="669642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Activation functions</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a:bodyPr>
          <a:lstStyle/>
          <a:p>
            <a:pPr>
              <a:lnSpc>
                <a:spcPct val="150000"/>
              </a:lnSpc>
            </a:pPr>
            <a:r>
              <a:rPr lang="en-US" sz="2400" dirty="0"/>
              <a:t>Each functions have different properties</a:t>
            </a:r>
          </a:p>
          <a:p>
            <a:pPr lvl="1">
              <a:lnSpc>
                <a:spcPct val="150000"/>
              </a:lnSpc>
            </a:pPr>
            <a:r>
              <a:rPr lang="en-US" sz="2200" dirty="0"/>
              <a:t>The tanh() is smoothly differentiable and maps outliers toward the mean</a:t>
            </a:r>
          </a:p>
          <a:p>
            <a:pPr lvl="2">
              <a:lnSpc>
                <a:spcPct val="150000"/>
              </a:lnSpc>
            </a:pPr>
            <a:r>
              <a:rPr lang="en-US" sz="2000" dirty="0"/>
              <a:t>Preferred to the sigmoid</a:t>
            </a:r>
          </a:p>
          <a:p>
            <a:pPr lvl="1">
              <a:lnSpc>
                <a:spcPct val="150000"/>
              </a:lnSpc>
            </a:pPr>
            <a:r>
              <a:rPr lang="en-US" sz="2200" dirty="0" err="1"/>
              <a:t>ReLU</a:t>
            </a:r>
            <a:r>
              <a:rPr lang="en-US" sz="2200" dirty="0"/>
              <a:t> produces linear-like results</a:t>
            </a:r>
          </a:p>
          <a:p>
            <a:pPr>
              <a:lnSpc>
                <a:spcPct val="150000"/>
              </a:lnSpc>
            </a:pPr>
            <a:r>
              <a:rPr lang="en-US" sz="2400" dirty="0"/>
              <a:t>The choice of activation function can indeed be influenced by the tasks the neural network is designed to perform</a:t>
            </a:r>
          </a:p>
          <a:p>
            <a:pPr marL="274320" lvl="1" indent="0">
              <a:lnSpc>
                <a:spcPct val="150000"/>
              </a:lnSpc>
              <a:buNone/>
            </a:pPr>
            <a:endParaRPr lang="en-US" dirty="0"/>
          </a:p>
        </p:txBody>
      </p:sp>
    </p:spTree>
    <p:extLst>
      <p:ext uri="{BB962C8B-B14F-4D97-AF65-F5344CB8AC3E}">
        <p14:creationId xmlns:p14="http://schemas.microsoft.com/office/powerpoint/2010/main" val="2542642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DA54-151E-04DC-4BFE-4129873E3EB1}"/>
              </a:ext>
            </a:extLst>
          </p:cNvPr>
          <p:cNvSpPr>
            <a:spLocks noGrp="1"/>
          </p:cNvSpPr>
          <p:nvPr>
            <p:ph type="title"/>
          </p:nvPr>
        </p:nvSpPr>
        <p:spPr/>
        <p:txBody>
          <a:bodyPr>
            <a:normAutofit/>
          </a:bodyPr>
          <a:lstStyle/>
          <a:p>
            <a:r>
              <a:rPr lang="en-US" sz="4400" b="1" dirty="0"/>
              <a:t>Multilayer networks</a:t>
            </a:r>
            <a:endParaRPr lang="en-US" sz="4400" dirty="0"/>
          </a:p>
        </p:txBody>
      </p:sp>
      <p:sp>
        <p:nvSpPr>
          <p:cNvPr id="3" name="Content Placeholder 2">
            <a:extLst>
              <a:ext uri="{FF2B5EF4-FFF2-40B4-BE49-F238E27FC236}">
                <a16:creationId xmlns:a16="http://schemas.microsoft.com/office/drawing/2014/main" id="{A0D5D9C9-F2AF-D383-EBF5-E579E569F6AD}"/>
              </a:ext>
            </a:extLst>
          </p:cNvPr>
          <p:cNvSpPr>
            <a:spLocks noGrp="1"/>
          </p:cNvSpPr>
          <p:nvPr>
            <p:ph idx="1"/>
          </p:nvPr>
        </p:nvSpPr>
        <p:spPr/>
        <p:txBody>
          <a:bodyPr/>
          <a:lstStyle/>
          <a:p>
            <a:r>
              <a:rPr lang="en-US" dirty="0"/>
              <a:t>The strength of neural networks lies in their ability to combine individual units into larger networks</a:t>
            </a:r>
          </a:p>
          <a:p>
            <a:pPr lvl="1"/>
            <a:r>
              <a:rPr lang="en-US" dirty="0"/>
              <a:t>Called multi-layer networks (rarely used)</a:t>
            </a:r>
          </a:p>
          <a:p>
            <a:r>
              <a:rPr lang="en-US" dirty="0"/>
              <a:t>Linear models including a single neural unit cannot compute XOR </a:t>
            </a:r>
            <a:r>
              <a:rPr lang="en-US" dirty="0" err="1"/>
              <a:t>problmes</a:t>
            </a:r>
            <a:endParaRPr lang="en-US" dirty="0"/>
          </a:p>
        </p:txBody>
      </p:sp>
      <p:pic>
        <p:nvPicPr>
          <p:cNvPr id="4" name="Picture 3">
            <a:extLst>
              <a:ext uri="{FF2B5EF4-FFF2-40B4-BE49-F238E27FC236}">
                <a16:creationId xmlns:a16="http://schemas.microsoft.com/office/drawing/2014/main" id="{A50705B8-37A2-6F01-59ED-A44921E53DA1}"/>
              </a:ext>
            </a:extLst>
          </p:cNvPr>
          <p:cNvPicPr>
            <a:picLocks noChangeAspect="1"/>
          </p:cNvPicPr>
          <p:nvPr/>
        </p:nvPicPr>
        <p:blipFill>
          <a:blip r:embed="rId2"/>
          <a:stretch>
            <a:fillRect/>
          </a:stretch>
        </p:blipFill>
        <p:spPr>
          <a:xfrm>
            <a:off x="2614812" y="3698640"/>
            <a:ext cx="6064048" cy="2500992"/>
          </a:xfrm>
          <a:prstGeom prst="rect">
            <a:avLst/>
          </a:prstGeom>
        </p:spPr>
      </p:pic>
    </p:spTree>
    <p:extLst>
      <p:ext uri="{BB962C8B-B14F-4D97-AF65-F5344CB8AC3E}">
        <p14:creationId xmlns:p14="http://schemas.microsoft.com/office/powerpoint/2010/main" val="6237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0EC2-59A0-FE48-5606-37FC6B1252D0}"/>
              </a:ext>
            </a:extLst>
          </p:cNvPr>
          <p:cNvSpPr>
            <a:spLocks noGrp="1"/>
          </p:cNvSpPr>
          <p:nvPr>
            <p:ph type="title"/>
          </p:nvPr>
        </p:nvSpPr>
        <p:spPr/>
        <p:txBody>
          <a:bodyPr>
            <a:normAutofit/>
          </a:bodyPr>
          <a:lstStyle/>
          <a:p>
            <a:r>
              <a:rPr lang="en-US" sz="4400" b="1" dirty="0"/>
              <a:t>Perceptron</a:t>
            </a:r>
          </a:p>
        </p:txBody>
      </p:sp>
      <p:sp>
        <p:nvSpPr>
          <p:cNvPr id="3" name="Content Placeholder 2">
            <a:extLst>
              <a:ext uri="{FF2B5EF4-FFF2-40B4-BE49-F238E27FC236}">
                <a16:creationId xmlns:a16="http://schemas.microsoft.com/office/drawing/2014/main" id="{A6FF17CA-797E-F2AD-9220-E79EC2274C1F}"/>
              </a:ext>
            </a:extLst>
          </p:cNvPr>
          <p:cNvSpPr>
            <a:spLocks noGrp="1"/>
          </p:cNvSpPr>
          <p:nvPr>
            <p:ph idx="1"/>
          </p:nvPr>
        </p:nvSpPr>
        <p:spPr/>
        <p:txBody>
          <a:bodyPr>
            <a:normAutofit/>
          </a:bodyPr>
          <a:lstStyle/>
          <a:p>
            <a:r>
              <a:rPr lang="en-US" sz="2800" dirty="0"/>
              <a:t>Consider the perceptron, a very simple neural unit that has a binary output with a step activation function</a:t>
            </a:r>
          </a:p>
          <a:p>
            <a:endParaRPr lang="en-US" sz="2800" dirty="0"/>
          </a:p>
          <a:p>
            <a:endParaRPr lang="en-US" sz="2800" dirty="0"/>
          </a:p>
          <a:p>
            <a:endParaRPr lang="en-US" sz="2800" dirty="0"/>
          </a:p>
          <a:p>
            <a:r>
              <a:rPr lang="en-US" sz="2800" dirty="0"/>
              <a:t>Easy to build AND or OR with </a:t>
            </a:r>
            <a:r>
              <a:rPr lang="en-US" sz="2800" dirty="0" err="1"/>
              <a:t>perceptrons</a:t>
            </a:r>
            <a:endParaRPr lang="en-US" sz="2800" dirty="0"/>
          </a:p>
          <a:p>
            <a:endParaRPr lang="en-US" sz="2800" dirty="0"/>
          </a:p>
          <a:p>
            <a:endParaRPr lang="en-US" sz="2800" dirty="0"/>
          </a:p>
        </p:txBody>
      </p:sp>
      <p:pic>
        <p:nvPicPr>
          <p:cNvPr id="4" name="Picture 3">
            <a:extLst>
              <a:ext uri="{FF2B5EF4-FFF2-40B4-BE49-F238E27FC236}">
                <a16:creationId xmlns:a16="http://schemas.microsoft.com/office/drawing/2014/main" id="{5F6E11A9-9454-626A-81BC-6B78E71B2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998" y="2925712"/>
            <a:ext cx="5199698" cy="1514475"/>
          </a:xfrm>
          <a:prstGeom prst="rect">
            <a:avLst/>
          </a:prstGeom>
        </p:spPr>
      </p:pic>
    </p:spTree>
    <p:extLst>
      <p:ext uri="{BB962C8B-B14F-4D97-AF65-F5344CB8AC3E}">
        <p14:creationId xmlns:p14="http://schemas.microsoft.com/office/powerpoint/2010/main" val="134883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20E0C5-6512-A453-42A6-A9D00D22EB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369" y="454690"/>
            <a:ext cx="3097423" cy="902162"/>
          </a:xfrm>
          <a:prstGeom prst="rect">
            <a:avLst/>
          </a:prstGeom>
        </p:spPr>
      </p:pic>
      <p:pic>
        <p:nvPicPr>
          <p:cNvPr id="6" name="Content Placeholder 4">
            <a:extLst>
              <a:ext uri="{FF2B5EF4-FFF2-40B4-BE49-F238E27FC236}">
                <a16:creationId xmlns:a16="http://schemas.microsoft.com/office/drawing/2014/main" id="{EECED8D0-58EA-7C8F-E02E-AC62BE334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083" y="1644848"/>
            <a:ext cx="4228361" cy="3908031"/>
          </a:xfrm>
          <a:prstGeom prst="rect">
            <a:avLst/>
          </a:prstGeom>
        </p:spPr>
      </p:pic>
      <p:pic>
        <p:nvPicPr>
          <p:cNvPr id="7" name="Picture 6">
            <a:extLst>
              <a:ext uri="{FF2B5EF4-FFF2-40B4-BE49-F238E27FC236}">
                <a16:creationId xmlns:a16="http://schemas.microsoft.com/office/drawing/2014/main" id="{00D1AEFD-BA32-3451-F6CE-DE128A97B1C0}"/>
              </a:ext>
            </a:extLst>
          </p:cNvPr>
          <p:cNvPicPr>
            <a:picLocks noChangeAspect="1"/>
          </p:cNvPicPr>
          <p:nvPr/>
        </p:nvPicPr>
        <p:blipFill rotWithShape="1">
          <a:blip r:embed="rId4"/>
          <a:srcRect r="72485"/>
          <a:stretch/>
        </p:blipFill>
        <p:spPr>
          <a:xfrm>
            <a:off x="6741566" y="1644848"/>
            <a:ext cx="2372937" cy="3556835"/>
          </a:xfrm>
          <a:prstGeom prst="rect">
            <a:avLst/>
          </a:prstGeom>
        </p:spPr>
      </p:pic>
    </p:spTree>
    <p:extLst>
      <p:ext uri="{BB962C8B-B14F-4D97-AF65-F5344CB8AC3E}">
        <p14:creationId xmlns:p14="http://schemas.microsoft.com/office/powerpoint/2010/main" val="386918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20E0C5-6512-A453-42A6-A9D00D22EB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369" y="454690"/>
            <a:ext cx="3097423" cy="902162"/>
          </a:xfrm>
          <a:prstGeom prst="rect">
            <a:avLst/>
          </a:prstGeom>
        </p:spPr>
      </p:pic>
      <p:pic>
        <p:nvPicPr>
          <p:cNvPr id="2" name="Picture 1">
            <a:extLst>
              <a:ext uri="{FF2B5EF4-FFF2-40B4-BE49-F238E27FC236}">
                <a16:creationId xmlns:a16="http://schemas.microsoft.com/office/drawing/2014/main" id="{AEFB5C86-778B-2571-C7CA-C1CE4180E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91" y="1873045"/>
            <a:ext cx="4420532" cy="3951688"/>
          </a:xfrm>
          <a:prstGeom prst="rect">
            <a:avLst/>
          </a:prstGeom>
        </p:spPr>
      </p:pic>
      <p:pic>
        <p:nvPicPr>
          <p:cNvPr id="3" name="Picture 2">
            <a:extLst>
              <a:ext uri="{FF2B5EF4-FFF2-40B4-BE49-F238E27FC236}">
                <a16:creationId xmlns:a16="http://schemas.microsoft.com/office/drawing/2014/main" id="{B4E89153-98D9-C113-EAA1-95D1346A3C17}"/>
              </a:ext>
            </a:extLst>
          </p:cNvPr>
          <p:cNvPicPr>
            <a:picLocks noChangeAspect="1"/>
          </p:cNvPicPr>
          <p:nvPr/>
        </p:nvPicPr>
        <p:blipFill rotWithShape="1">
          <a:blip r:embed="rId4"/>
          <a:srcRect l="37719" r="37135"/>
          <a:stretch/>
        </p:blipFill>
        <p:spPr>
          <a:xfrm>
            <a:off x="6882034" y="1356852"/>
            <a:ext cx="2326389" cy="3815632"/>
          </a:xfrm>
          <a:prstGeom prst="rect">
            <a:avLst/>
          </a:prstGeom>
        </p:spPr>
      </p:pic>
    </p:spTree>
    <p:extLst>
      <p:ext uri="{BB962C8B-B14F-4D97-AF65-F5344CB8AC3E}">
        <p14:creationId xmlns:p14="http://schemas.microsoft.com/office/powerpoint/2010/main" val="2196415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6E4B-9F11-FC6B-DA78-DFCC5E6F8A29}"/>
              </a:ext>
            </a:extLst>
          </p:cNvPr>
          <p:cNvSpPr>
            <a:spLocks noGrp="1"/>
          </p:cNvSpPr>
          <p:nvPr>
            <p:ph type="title"/>
          </p:nvPr>
        </p:nvSpPr>
        <p:spPr/>
        <p:txBody>
          <a:bodyPr/>
          <a:lstStyle/>
          <a:p>
            <a:r>
              <a:rPr lang="en-US" b="1" dirty="0"/>
              <a:t>XOR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CED757-EBA6-2BA5-434B-E1E343943F02}"/>
                  </a:ext>
                </a:extLst>
              </p:cNvPr>
              <p:cNvSpPr>
                <a:spLocks noGrp="1"/>
              </p:cNvSpPr>
              <p:nvPr>
                <p:ph idx="1"/>
              </p:nvPr>
            </p:nvSpPr>
            <p:spPr/>
            <p:txBody>
              <a:bodyPr>
                <a:normAutofit/>
              </a:bodyPr>
              <a:lstStyle/>
              <a:p>
                <a:pPr>
                  <a:lnSpc>
                    <a:spcPct val="150000"/>
                  </a:lnSpc>
                </a:pPr>
                <a:r>
                  <a:rPr lang="en-US" sz="3200" dirty="0"/>
                  <a:t>Not possible to capture XOR with </a:t>
                </a:r>
                <a:r>
                  <a:rPr lang="en-US" sz="3200" dirty="0" err="1"/>
                  <a:t>perceptrons</a:t>
                </a:r>
                <a:endParaRPr lang="en-US" sz="3200" dirty="0"/>
              </a:p>
              <a:p>
                <a:pPr lvl="1">
                  <a:lnSpc>
                    <a:spcPct val="150000"/>
                  </a:lnSpc>
                </a:pPr>
                <a:r>
                  <a:rPr lang="en-US" sz="2800" dirty="0"/>
                  <a:t>Try it!</a:t>
                </a:r>
              </a:p>
              <a:p>
                <a:pPr>
                  <a:lnSpc>
                    <a:spcPct val="150000"/>
                  </a:lnSpc>
                </a:pPr>
                <a:r>
                  <a:rPr lang="en-US" sz="3200" dirty="0"/>
                  <a:t>Given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2</m:t>
                        </m:r>
                      </m:sub>
                    </m:sSub>
                  </m:oMath>
                </a14:m>
                <a:r>
                  <a:rPr lang="en-US" sz="3200" dirty="0"/>
                  <a:t>, perceptron equation is a line </a:t>
                </a:r>
              </a:p>
              <a:p>
                <a:pPr lvl="1">
                  <a:lnSpc>
                    <a:spcPct val="150000"/>
                  </a:lnSpc>
                </a:pPr>
                <a14:m>
                  <m:oMath xmlns:m="http://schemas.openxmlformats.org/officeDocument/2006/math">
                    <m:sSub>
                      <m:sSubPr>
                        <m:ctrlPr>
                          <a:rPr lang="en-US" sz="2800" b="0" i="0" smtClean="0">
                            <a:latin typeface="Cambria Math" panose="02040503050406030204" pitchFamily="18" charset="0"/>
                          </a:rPr>
                        </m:ctrlPr>
                      </m:sSubPr>
                      <m:e>
                        <m:r>
                          <m:rPr>
                            <m:sty m:val="p"/>
                          </m:rPr>
                          <a:rPr lang="en-US" sz="2800" b="0" i="0" smtClean="0">
                            <a:latin typeface="Cambria Math" panose="02040503050406030204" pitchFamily="18" charset="0"/>
                          </a:rPr>
                          <m:t>w</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=0</m:t>
                    </m:r>
                  </m:oMath>
                </a14:m>
                <a:endParaRPr lang="en-US" sz="2800" dirty="0"/>
              </a:p>
              <a:p>
                <a:pPr>
                  <a:lnSpc>
                    <a:spcPct val="150000"/>
                  </a:lnSpc>
                </a:pPr>
                <a:r>
                  <a:rPr lang="en-US" sz="3200" dirty="0"/>
                  <a:t>This line acts as a decision boundary</a:t>
                </a:r>
              </a:p>
            </p:txBody>
          </p:sp>
        </mc:Choice>
        <mc:Fallback>
          <p:sp>
            <p:nvSpPr>
              <p:cNvPr id="3" name="Content Placeholder 2">
                <a:extLst>
                  <a:ext uri="{FF2B5EF4-FFF2-40B4-BE49-F238E27FC236}">
                    <a16:creationId xmlns:a16="http://schemas.microsoft.com/office/drawing/2014/main" id="{FACED757-EBA6-2BA5-434B-E1E343943F02}"/>
                  </a:ext>
                </a:extLst>
              </p:cNvPr>
              <p:cNvSpPr>
                <a:spLocks noGrp="1" noRot="1" noChangeAspect="1" noMove="1" noResize="1" noEditPoints="1" noAdjustHandles="1" noChangeArrowheads="1" noChangeShapeType="1" noTextEdit="1"/>
              </p:cNvSpPr>
              <p:nvPr>
                <p:ph idx="1"/>
              </p:nvPr>
            </p:nvSpPr>
            <p:spPr>
              <a:blipFill>
                <a:blip r:embed="rId2"/>
                <a:stretch>
                  <a:fillRect l="-1009" b="-1875"/>
                </a:stretch>
              </a:blipFill>
            </p:spPr>
            <p:txBody>
              <a:bodyPr/>
              <a:lstStyle/>
              <a:p>
                <a:r>
                  <a:rPr lang="en-US">
                    <a:noFill/>
                  </a:rPr>
                  <a:t> </a:t>
                </a:r>
              </a:p>
            </p:txBody>
          </p:sp>
        </mc:Fallback>
      </mc:AlternateContent>
    </p:spTree>
    <p:extLst>
      <p:ext uri="{BB962C8B-B14F-4D97-AF65-F5344CB8AC3E}">
        <p14:creationId xmlns:p14="http://schemas.microsoft.com/office/powerpoint/2010/main" val="282969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E2C2-0B89-E668-F80A-80AF107CF0C8}"/>
              </a:ext>
            </a:extLst>
          </p:cNvPr>
          <p:cNvSpPr>
            <a:spLocks noGrp="1"/>
          </p:cNvSpPr>
          <p:nvPr>
            <p:ph type="title"/>
          </p:nvPr>
        </p:nvSpPr>
        <p:spPr/>
        <p:txBody>
          <a:bodyPr/>
          <a:lstStyle/>
          <a:p>
            <a:r>
              <a:rPr lang="en-US" dirty="0" err="1"/>
              <a:t>Gensim</a:t>
            </a:r>
            <a:r>
              <a:rPr lang="en-US" dirty="0"/>
              <a:t> model review</a:t>
            </a:r>
          </a:p>
        </p:txBody>
      </p:sp>
      <p:sp>
        <p:nvSpPr>
          <p:cNvPr id="3" name="Content Placeholder 2">
            <a:extLst>
              <a:ext uri="{FF2B5EF4-FFF2-40B4-BE49-F238E27FC236}">
                <a16:creationId xmlns:a16="http://schemas.microsoft.com/office/drawing/2014/main" id="{D3BC5ACB-7600-17F9-7E05-01D1A43457A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5846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920E-EA98-370A-E206-12E333DB0219}"/>
              </a:ext>
            </a:extLst>
          </p:cNvPr>
          <p:cNvSpPr>
            <a:spLocks noGrp="1"/>
          </p:cNvSpPr>
          <p:nvPr>
            <p:ph type="title"/>
          </p:nvPr>
        </p:nvSpPr>
        <p:spPr/>
        <p:txBody>
          <a:bodyPr/>
          <a:lstStyle/>
          <a:p>
            <a:r>
              <a:rPr lang="en-US" b="1" dirty="0"/>
              <a:t>Decision boundaries</a:t>
            </a:r>
          </a:p>
        </p:txBody>
      </p:sp>
      <p:sp>
        <p:nvSpPr>
          <p:cNvPr id="3" name="Content Placeholder 2">
            <a:extLst>
              <a:ext uri="{FF2B5EF4-FFF2-40B4-BE49-F238E27FC236}">
                <a16:creationId xmlns:a16="http://schemas.microsoft.com/office/drawing/2014/main" id="{BF2116BB-2A89-8DC5-62DC-BCD95FD8AC10}"/>
              </a:ext>
            </a:extLst>
          </p:cNvPr>
          <p:cNvSpPr>
            <a:spLocks noGrp="1"/>
          </p:cNvSpPr>
          <p:nvPr>
            <p:ph idx="1"/>
          </p:nvPr>
        </p:nvSpPr>
        <p:spPr/>
        <p:txBody>
          <a:bodyPr/>
          <a:lstStyle/>
          <a:p>
            <a:r>
              <a:rPr lang="en-US" dirty="0"/>
              <a:t>XOR is not linearly separable function</a:t>
            </a:r>
          </a:p>
          <a:p>
            <a:endParaRPr lang="en-US" dirty="0"/>
          </a:p>
        </p:txBody>
      </p:sp>
      <p:pic>
        <p:nvPicPr>
          <p:cNvPr id="4" name="Content Placeholder 4">
            <a:extLst>
              <a:ext uri="{FF2B5EF4-FFF2-40B4-BE49-F238E27FC236}">
                <a16:creationId xmlns:a16="http://schemas.microsoft.com/office/drawing/2014/main" id="{3388A2DE-1359-CF50-79AF-7B586B34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983" y="2924777"/>
            <a:ext cx="8690034" cy="3247423"/>
          </a:xfrm>
          <a:prstGeom prst="rect">
            <a:avLst/>
          </a:prstGeom>
        </p:spPr>
      </p:pic>
    </p:spTree>
    <p:extLst>
      <p:ext uri="{BB962C8B-B14F-4D97-AF65-F5344CB8AC3E}">
        <p14:creationId xmlns:p14="http://schemas.microsoft.com/office/powerpoint/2010/main" val="132460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056BF-7D1F-C3C6-2B0F-31E0E0F99477}"/>
              </a:ext>
            </a:extLst>
          </p:cNvPr>
          <p:cNvSpPr>
            <a:spLocks noGrp="1"/>
          </p:cNvSpPr>
          <p:nvPr>
            <p:ph type="title"/>
          </p:nvPr>
        </p:nvSpPr>
        <p:spPr/>
        <p:txBody>
          <a:bodyPr/>
          <a:lstStyle/>
          <a:p>
            <a:r>
              <a:rPr lang="en-US" b="1" dirty="0"/>
              <a:t>Solution to the XOR problem</a:t>
            </a:r>
          </a:p>
        </p:txBody>
      </p:sp>
      <p:sp>
        <p:nvSpPr>
          <p:cNvPr id="3" name="Content Placeholder 2">
            <a:extLst>
              <a:ext uri="{FF2B5EF4-FFF2-40B4-BE49-F238E27FC236}">
                <a16:creationId xmlns:a16="http://schemas.microsoft.com/office/drawing/2014/main" id="{BBADE670-4C1C-D8EA-F94D-AEC5A25E2819}"/>
              </a:ext>
            </a:extLst>
          </p:cNvPr>
          <p:cNvSpPr>
            <a:spLocks noGrp="1"/>
          </p:cNvSpPr>
          <p:nvPr>
            <p:ph idx="1"/>
          </p:nvPr>
        </p:nvSpPr>
        <p:spPr/>
        <p:txBody>
          <a:bodyPr/>
          <a:lstStyle/>
          <a:p>
            <a:r>
              <a:rPr lang="en-US" dirty="0"/>
              <a:t>XOR can’t be calculated by a single perceptron</a:t>
            </a:r>
          </a:p>
          <a:p>
            <a:r>
              <a:rPr lang="en-US" dirty="0"/>
              <a:t>XOR can be calculated by a layered network of units</a:t>
            </a:r>
          </a:p>
        </p:txBody>
      </p:sp>
      <p:pic>
        <p:nvPicPr>
          <p:cNvPr id="4" name="Picture 3">
            <a:extLst>
              <a:ext uri="{FF2B5EF4-FFF2-40B4-BE49-F238E27FC236}">
                <a16:creationId xmlns:a16="http://schemas.microsoft.com/office/drawing/2014/main" id="{8026A93D-F4A4-1A8A-3B78-9D9324A51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061" y="3313549"/>
            <a:ext cx="3994419" cy="2899903"/>
          </a:xfrm>
          <a:prstGeom prst="rect">
            <a:avLst/>
          </a:prstGeom>
        </p:spPr>
      </p:pic>
      <p:pic>
        <p:nvPicPr>
          <p:cNvPr id="5" name="Picture 4">
            <a:extLst>
              <a:ext uri="{FF2B5EF4-FFF2-40B4-BE49-F238E27FC236}">
                <a16:creationId xmlns:a16="http://schemas.microsoft.com/office/drawing/2014/main" id="{1E929874-542E-854C-189F-72F0EBBB4A64}"/>
              </a:ext>
            </a:extLst>
          </p:cNvPr>
          <p:cNvPicPr>
            <a:picLocks noChangeAspect="1"/>
          </p:cNvPicPr>
          <p:nvPr/>
        </p:nvPicPr>
        <p:blipFill rotWithShape="1">
          <a:blip r:embed="rId3"/>
          <a:srcRect l="74938"/>
          <a:stretch/>
        </p:blipFill>
        <p:spPr>
          <a:xfrm>
            <a:off x="2188138" y="3272297"/>
            <a:ext cx="1762183" cy="2899903"/>
          </a:xfrm>
          <a:prstGeom prst="rect">
            <a:avLst/>
          </a:prstGeom>
        </p:spPr>
      </p:pic>
      <p:sp>
        <p:nvSpPr>
          <p:cNvPr id="6" name="TextBox 5">
            <a:extLst>
              <a:ext uri="{FF2B5EF4-FFF2-40B4-BE49-F238E27FC236}">
                <a16:creationId xmlns:a16="http://schemas.microsoft.com/office/drawing/2014/main" id="{109E486B-988D-1D76-A9A0-B34A431CB3CD}"/>
              </a:ext>
            </a:extLst>
          </p:cNvPr>
          <p:cNvSpPr txBox="1"/>
          <p:nvPr/>
        </p:nvSpPr>
        <p:spPr>
          <a:xfrm>
            <a:off x="4454422" y="4260512"/>
            <a:ext cx="661400" cy="369332"/>
          </a:xfrm>
          <a:prstGeom prst="rect">
            <a:avLst/>
          </a:prstGeom>
          <a:noFill/>
        </p:spPr>
        <p:txBody>
          <a:bodyPr wrap="none" rtlCol="0">
            <a:spAutoFit/>
          </a:bodyPr>
          <a:lstStyle/>
          <a:p>
            <a:r>
              <a:rPr lang="en-US" sz="1800" dirty="0" err="1"/>
              <a:t>ReLU</a:t>
            </a:r>
            <a:endParaRPr lang="en-US" sz="1800" dirty="0"/>
          </a:p>
        </p:txBody>
      </p:sp>
      <p:sp>
        <p:nvSpPr>
          <p:cNvPr id="7" name="TextBox 6">
            <a:extLst>
              <a:ext uri="{FF2B5EF4-FFF2-40B4-BE49-F238E27FC236}">
                <a16:creationId xmlns:a16="http://schemas.microsoft.com/office/drawing/2014/main" id="{B57CFC96-AE8F-BEAC-E88C-1926B4773A47}"/>
              </a:ext>
            </a:extLst>
          </p:cNvPr>
          <p:cNvSpPr txBox="1"/>
          <p:nvPr/>
        </p:nvSpPr>
        <p:spPr>
          <a:xfrm>
            <a:off x="4899361" y="3333305"/>
            <a:ext cx="661400" cy="369332"/>
          </a:xfrm>
          <a:prstGeom prst="rect">
            <a:avLst/>
          </a:prstGeom>
          <a:noFill/>
        </p:spPr>
        <p:txBody>
          <a:bodyPr wrap="none" rtlCol="0">
            <a:spAutoFit/>
          </a:bodyPr>
          <a:lstStyle/>
          <a:p>
            <a:r>
              <a:rPr lang="en-US" sz="1800" dirty="0" err="1"/>
              <a:t>ReLU</a:t>
            </a:r>
            <a:endParaRPr lang="en-US" sz="1800" dirty="0"/>
          </a:p>
        </p:txBody>
      </p:sp>
    </p:spTree>
    <p:extLst>
      <p:ext uri="{BB962C8B-B14F-4D97-AF65-F5344CB8AC3E}">
        <p14:creationId xmlns:p14="http://schemas.microsoft.com/office/powerpoint/2010/main" val="417840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E56FD7-C93B-5D3D-669E-6712F2024816}"/>
              </a:ext>
            </a:extLst>
          </p:cNvPr>
          <p:cNvSpPr>
            <a:spLocks noGrp="1"/>
          </p:cNvSpPr>
          <p:nvPr>
            <p:ph idx="1"/>
          </p:nvPr>
        </p:nvSpPr>
        <p:spPr>
          <a:xfrm>
            <a:off x="1069848" y="589935"/>
            <a:ext cx="10058400" cy="5582265"/>
          </a:xfrm>
        </p:spPr>
        <p:txBody>
          <a:bodyPr>
            <a:normAutofit/>
          </a:bodyPr>
          <a:lstStyle/>
          <a:p>
            <a:r>
              <a:rPr lang="en-US" sz="2800" dirty="0"/>
              <a:t>We can view the hidden layer of the network as forming a representation of the input</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r>
              <a:rPr lang="en-US" sz="2800" dirty="0"/>
              <a:t>The hidden layers will learn to form useful representations</a:t>
            </a:r>
          </a:p>
        </p:txBody>
      </p:sp>
      <p:pic>
        <p:nvPicPr>
          <p:cNvPr id="4" name="Content Placeholder 4">
            <a:extLst>
              <a:ext uri="{FF2B5EF4-FFF2-40B4-BE49-F238E27FC236}">
                <a16:creationId xmlns:a16="http://schemas.microsoft.com/office/drawing/2014/main" id="{F133609E-4B72-8205-96F2-9E8519EA3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533" y="1694221"/>
            <a:ext cx="7499281" cy="3443836"/>
          </a:xfrm>
          <a:prstGeom prst="rect">
            <a:avLst/>
          </a:prstGeom>
        </p:spPr>
      </p:pic>
    </p:spTree>
    <p:extLst>
      <p:ext uri="{BB962C8B-B14F-4D97-AF65-F5344CB8AC3E}">
        <p14:creationId xmlns:p14="http://schemas.microsoft.com/office/powerpoint/2010/main" val="1562827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Neural Net Frenzy</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a:bodyPr>
          <a:lstStyle/>
          <a:p>
            <a:pPr>
              <a:lnSpc>
                <a:spcPct val="150000"/>
              </a:lnSpc>
            </a:pPr>
            <a:r>
              <a:rPr lang="en-US" sz="2400" dirty="0"/>
              <a:t>You may hear “AI, Deep learning, Neural net” almost everywhere</a:t>
            </a:r>
          </a:p>
          <a:p>
            <a:pPr>
              <a:lnSpc>
                <a:spcPct val="150000"/>
              </a:lnSpc>
            </a:pPr>
            <a:r>
              <a:rPr lang="en-US" sz="2400" dirty="0"/>
              <a:t>Why?</a:t>
            </a:r>
          </a:p>
          <a:p>
            <a:pPr lvl="1">
              <a:lnSpc>
                <a:spcPct val="150000"/>
              </a:lnSpc>
            </a:pPr>
            <a:r>
              <a:rPr lang="en-US" sz="2000" dirty="0"/>
              <a:t>Is it better than any type of traditional approach?</a:t>
            </a:r>
          </a:p>
          <a:p>
            <a:pPr>
              <a:lnSpc>
                <a:spcPct val="150000"/>
              </a:lnSpc>
            </a:pPr>
            <a:r>
              <a:rPr lang="en-US" sz="2400" dirty="0"/>
              <a:t>Neural Net is just a class of models </a:t>
            </a:r>
          </a:p>
          <a:p>
            <a:pPr lvl="1">
              <a:lnSpc>
                <a:spcPct val="150000"/>
              </a:lnSpc>
            </a:pPr>
            <a:r>
              <a:rPr lang="en-US" dirty="0"/>
              <a:t>Input, output, and parameters</a:t>
            </a:r>
          </a:p>
        </p:txBody>
      </p:sp>
    </p:spTree>
    <p:extLst>
      <p:ext uri="{BB962C8B-B14F-4D97-AF65-F5344CB8AC3E}">
        <p14:creationId xmlns:p14="http://schemas.microsoft.com/office/powerpoint/2010/main" val="22194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Neural net vs. logistic regression</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a:bodyPr>
          <a:lstStyle/>
          <a:p>
            <a:pPr>
              <a:lnSpc>
                <a:spcPct val="150000"/>
              </a:lnSpc>
            </a:pPr>
            <a:r>
              <a:rPr lang="en-US" sz="2400" dirty="0"/>
              <a:t>Experience and domain knowledge are essential for effective feature engineering</a:t>
            </a:r>
          </a:p>
          <a:p>
            <a:pPr lvl="1">
              <a:lnSpc>
                <a:spcPct val="150000"/>
              </a:lnSpc>
            </a:pPr>
            <a:r>
              <a:rPr lang="en-US" dirty="0"/>
              <a:t>It is costly…</a:t>
            </a:r>
          </a:p>
        </p:txBody>
      </p:sp>
    </p:spTree>
    <p:extLst>
      <p:ext uri="{BB962C8B-B14F-4D97-AF65-F5344CB8AC3E}">
        <p14:creationId xmlns:p14="http://schemas.microsoft.com/office/powerpoint/2010/main" val="2189534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E269-7BE9-3A55-A5C7-A6D3E78C6D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5513B0-F87D-7D7D-B6F9-99E06E3311C0}"/>
              </a:ext>
            </a:extLst>
          </p:cNvPr>
          <p:cNvSpPr>
            <a:spLocks noGrp="1"/>
          </p:cNvSpPr>
          <p:nvPr>
            <p:ph idx="1"/>
          </p:nvPr>
        </p:nvSpPr>
        <p:spPr/>
        <p:txBody>
          <a:bodyPr>
            <a:normAutofit/>
          </a:bodyPr>
          <a:lstStyle/>
          <a:p>
            <a:pPr marL="0" indent="0" algn="ctr">
              <a:buNone/>
            </a:pPr>
            <a:r>
              <a:rPr lang="en-US" sz="6000" dirty="0"/>
              <a:t>What is a better model?</a:t>
            </a:r>
          </a:p>
        </p:txBody>
      </p:sp>
    </p:spTree>
    <p:extLst>
      <p:ext uri="{BB962C8B-B14F-4D97-AF65-F5344CB8AC3E}">
        <p14:creationId xmlns:p14="http://schemas.microsoft.com/office/powerpoint/2010/main" val="3021517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521595" y="1498603"/>
            <a:ext cx="7047215" cy="4544044"/>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6078331" y="6182913"/>
            <a:ext cx="6096000" cy="508088"/>
          </a:xfrm>
          <a:prstGeom prst="rect">
            <a:avLst/>
          </a:prstGeom>
        </p:spPr>
        <p:txBody>
          <a:bodyPr>
            <a:spAutoFit/>
          </a:bodyPr>
          <a:lstStyle/>
          <a:p>
            <a:r>
              <a:rPr lang="en-US" sz="1351" dirty="0"/>
              <a:t>By </a:t>
            </a:r>
            <a:r>
              <a:rPr lang="en-US" sz="1351" dirty="0" err="1"/>
              <a:t>BruceBlaus</a:t>
            </a:r>
            <a:r>
              <a:rPr lang="en-US" sz="1351" dirty="0"/>
              <a:t> - Own work, CC BY 3.0, https://</a:t>
            </a:r>
            <a:r>
              <a:rPr lang="en-US" sz="1351" dirty="0" err="1"/>
              <a:t>commons.wikimedia.org</a:t>
            </a:r>
            <a:r>
              <a:rPr lang="en-US" sz="1351" dirty="0"/>
              <a:t>/w/</a:t>
            </a:r>
            <a:r>
              <a:rPr lang="en-US" sz="1351" dirty="0" err="1"/>
              <a:t>index.php?curid</a:t>
            </a:r>
            <a:r>
              <a:rPr lang="en-US" sz="1351" dirty="0"/>
              <a:t>=28761830</a:t>
            </a:r>
          </a:p>
        </p:txBody>
      </p:sp>
      <p:sp>
        <p:nvSpPr>
          <p:cNvPr id="5" name="Title 4">
            <a:extLst>
              <a:ext uri="{FF2B5EF4-FFF2-40B4-BE49-F238E27FC236}">
                <a16:creationId xmlns:a16="http://schemas.microsoft.com/office/drawing/2014/main" id="{5B955806-2984-72E8-7E4A-670945DD343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588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20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6143045" y="1344817"/>
            <a:ext cx="4790299" cy="4899169"/>
          </a:xfrm>
          <a:prstGeom prst="rect">
            <a:avLst/>
          </a:prstGeom>
        </p:spPr>
      </p:pic>
      <p:cxnSp>
        <p:nvCxnSpPr>
          <p:cNvPr id="19" name="Straight Arrow Connector 18"/>
          <p:cNvCxnSpPr>
            <a:stCxn id="14" idx="3"/>
          </p:cNvCxnSpPr>
          <p:nvPr/>
        </p:nvCxnSpPr>
        <p:spPr bwMode="auto">
          <a:xfrm>
            <a:off x="1903196" y="3456205"/>
            <a:ext cx="332005" cy="2817595"/>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3759202" y="4895815"/>
            <a:ext cx="1972271" cy="666786"/>
          </a:xfrm>
          <a:prstGeom prst="rect">
            <a:avLst/>
          </a:prstGeom>
          <a:noFill/>
        </p:spPr>
        <p:txBody>
          <a:bodyPr wrap="none" rtlCol="0">
            <a:spAutoFit/>
          </a:bodyPr>
          <a:lstStyle/>
          <a:p>
            <a:r>
              <a:rPr lang="en-US" sz="3733" dirty="0">
                <a:solidFill>
                  <a:srgbClr val="981535"/>
                </a:solidFill>
              </a:rPr>
              <a:t>Weights</a:t>
            </a:r>
          </a:p>
        </p:txBody>
      </p:sp>
      <p:sp>
        <p:nvSpPr>
          <p:cNvPr id="52" name="TextBox 51"/>
          <p:cNvSpPr txBox="1"/>
          <p:nvPr/>
        </p:nvSpPr>
        <p:spPr>
          <a:xfrm>
            <a:off x="3251200" y="5562600"/>
            <a:ext cx="2546146" cy="666786"/>
          </a:xfrm>
          <a:prstGeom prst="rect">
            <a:avLst/>
          </a:prstGeom>
          <a:noFill/>
        </p:spPr>
        <p:txBody>
          <a:bodyPr wrap="none" rtlCol="0">
            <a:spAutoFit/>
          </a:bodyPr>
          <a:lstStyle/>
          <a:p>
            <a:r>
              <a:rPr lang="en-US" sz="3733" dirty="0">
                <a:solidFill>
                  <a:srgbClr val="981535"/>
                </a:solidFill>
              </a:rPr>
              <a:t>Input layer</a:t>
            </a:r>
          </a:p>
        </p:txBody>
      </p:sp>
      <p:sp>
        <p:nvSpPr>
          <p:cNvPr id="53" name="TextBox 52"/>
          <p:cNvSpPr txBox="1"/>
          <p:nvPr/>
        </p:nvSpPr>
        <p:spPr>
          <a:xfrm>
            <a:off x="3352800" y="3905215"/>
            <a:ext cx="3349250" cy="666786"/>
          </a:xfrm>
          <a:prstGeom prst="rect">
            <a:avLst/>
          </a:prstGeom>
          <a:noFill/>
        </p:spPr>
        <p:txBody>
          <a:bodyPr wrap="none" rtlCol="0">
            <a:spAutoFit/>
          </a:bodyPr>
          <a:lstStyle/>
          <a:p>
            <a:r>
              <a:rPr lang="en-US" sz="3733" dirty="0">
                <a:solidFill>
                  <a:srgbClr val="981535"/>
                </a:solidFill>
              </a:rPr>
              <a:t>Weighted sum</a:t>
            </a:r>
          </a:p>
        </p:txBody>
      </p:sp>
      <p:sp>
        <p:nvSpPr>
          <p:cNvPr id="54" name="TextBox 53"/>
          <p:cNvSpPr txBox="1"/>
          <p:nvPr/>
        </p:nvSpPr>
        <p:spPr>
          <a:xfrm>
            <a:off x="2235203" y="2616200"/>
            <a:ext cx="4768485" cy="666786"/>
          </a:xfrm>
          <a:prstGeom prst="rect">
            <a:avLst/>
          </a:prstGeom>
          <a:noFill/>
        </p:spPr>
        <p:txBody>
          <a:bodyPr wrap="none" rtlCol="0">
            <a:spAutoFit/>
          </a:bodyPr>
          <a:lstStyle/>
          <a:p>
            <a:r>
              <a:rPr lang="en-US" sz="3733" dirty="0">
                <a:solidFill>
                  <a:srgbClr val="981535"/>
                </a:solidFill>
              </a:rPr>
              <a:t>Non-linear transform</a:t>
            </a:r>
          </a:p>
        </p:txBody>
      </p:sp>
      <p:sp>
        <p:nvSpPr>
          <p:cNvPr id="55" name="TextBox 54"/>
          <p:cNvSpPr txBox="1"/>
          <p:nvPr/>
        </p:nvSpPr>
        <p:spPr>
          <a:xfrm>
            <a:off x="2438400" y="1295400"/>
            <a:ext cx="3005118" cy="666786"/>
          </a:xfrm>
          <a:prstGeom prst="rect">
            <a:avLst/>
          </a:prstGeom>
          <a:noFill/>
        </p:spPr>
        <p:txBody>
          <a:bodyPr wrap="none" rtlCol="0">
            <a:spAutoFit/>
          </a:bodyPr>
          <a:lstStyle/>
          <a:p>
            <a:r>
              <a:rPr lang="en-US" sz="3733"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9677403" y="4724400"/>
            <a:ext cx="1107996" cy="666786"/>
          </a:xfrm>
          <a:prstGeom prst="rect">
            <a:avLst/>
          </a:prstGeom>
          <a:noFill/>
        </p:spPr>
        <p:txBody>
          <a:bodyPr wrap="none" rtlCol="0">
            <a:spAutoFit/>
          </a:bodyPr>
          <a:lstStyle/>
          <a:p>
            <a:r>
              <a:rPr lang="en-US" sz="3733" dirty="0">
                <a:solidFill>
                  <a:srgbClr val="981535"/>
                </a:solidFill>
              </a:rPr>
              <a:t>bias</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73DE-3D5A-BB44-864E-1335E743A662}"/>
              </a:ext>
            </a:extLst>
          </p:cNvPr>
          <p:cNvSpPr>
            <a:spLocks noGrp="1"/>
          </p:cNvSpPr>
          <p:nvPr>
            <p:ph type="title"/>
          </p:nvPr>
        </p:nvSpPr>
        <p:spPr/>
        <p:txBody>
          <a:bodyPr/>
          <a:lstStyle/>
          <a:p>
            <a:r>
              <a:rPr lang="en-US" b="1" dirty="0"/>
              <a:t>A neural unit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B51D3E8-B68A-F901-C4A7-51AF427AD922}"/>
                  </a:ext>
                </a:extLst>
              </p:cNvPr>
              <p:cNvSpPr>
                <a:spLocks noGrp="1"/>
              </p:cNvSpPr>
              <p:nvPr>
                <p:ph idx="1"/>
              </p:nvPr>
            </p:nvSpPr>
            <p:spPr/>
            <p:txBody>
              <a:bodyPr>
                <a:normAutofit/>
              </a:bodyPr>
              <a:lstStyle/>
              <a:p>
                <a:pPr>
                  <a:lnSpc>
                    <a:spcPct val="150000"/>
                  </a:lnSpc>
                </a:pPr>
                <a:r>
                  <a:rPr lang="en-US" sz="3200" dirty="0"/>
                  <a:t>Take weighted sum of inputs, plus a bias</a:t>
                </a:r>
              </a:p>
              <a:p>
                <a:pPr lvl="1">
                  <a:lnSpc>
                    <a:spcPct val="150000"/>
                  </a:lnSpc>
                </a:pPr>
                <a14:m>
                  <m:oMath xmlns:m="http://schemas.openxmlformats.org/officeDocument/2006/math">
                    <m:r>
                      <a:rPr lang="en-US" sz="2800" b="0" i="1" smtClean="0"/>
                      <m:t>𝑧</m:t>
                    </m:r>
                    <m:r>
                      <a:rPr lang="en-US" sz="2800" b="0" i="1" smtClean="0"/>
                      <m:t>=</m:t>
                    </m:r>
                    <m:r>
                      <a:rPr lang="en-US" sz="2800" b="0" i="1" smtClean="0"/>
                      <m:t>𝑏</m:t>
                    </m:r>
                    <m:r>
                      <a:rPr lang="en-US" sz="2800" b="0" i="1" smtClean="0"/>
                      <m:t>+</m:t>
                    </m:r>
                    <m:nary>
                      <m:naryPr>
                        <m:chr m:val="∑"/>
                        <m:supHide m:val="on"/>
                        <m:ctrlPr>
                          <a:rPr lang="en-US" sz="2800" b="0" i="1" smtClean="0"/>
                        </m:ctrlPr>
                      </m:naryPr>
                      <m:sub>
                        <m:r>
                          <a:rPr lang="en-US" sz="2800" b="0" i="1" smtClean="0"/>
                          <m:t>𝑖</m:t>
                        </m:r>
                      </m:sub>
                      <m:sup/>
                      <m:e>
                        <m:sSub>
                          <m:sSubPr>
                            <m:ctrlPr>
                              <a:rPr lang="en-US" sz="2800" b="0" i="1" smtClean="0"/>
                            </m:ctrlPr>
                          </m:sSubPr>
                          <m:e>
                            <m:r>
                              <a:rPr lang="en-US" sz="2800" b="0" i="1" smtClean="0"/>
                              <m:t>𝑤</m:t>
                            </m:r>
                          </m:e>
                          <m:sub>
                            <m:r>
                              <a:rPr lang="en-US" sz="2800" b="0" i="1" smtClean="0"/>
                              <m:t>𝑖</m:t>
                            </m:r>
                          </m:sub>
                        </m:sSub>
                        <m:sSub>
                          <m:sSubPr>
                            <m:ctrlPr>
                              <a:rPr lang="en-US" sz="2800" b="0" i="1" smtClean="0"/>
                            </m:ctrlPr>
                          </m:sSubPr>
                          <m:e>
                            <m:r>
                              <a:rPr lang="en-US" sz="2800" b="0" i="1" smtClean="0"/>
                              <m:t>𝑥</m:t>
                            </m:r>
                          </m:e>
                          <m:sub>
                            <m:r>
                              <a:rPr lang="en-US" sz="2800" b="0" i="1" smtClean="0"/>
                              <m:t>𝑖</m:t>
                            </m:r>
                          </m:sub>
                        </m:sSub>
                      </m:e>
                    </m:nary>
                    <m:r>
                      <a:rPr lang="en-US" sz="2800" b="0" i="1" smtClean="0"/>
                      <m:t>=</m:t>
                    </m:r>
                    <m:r>
                      <a:rPr lang="en-US" sz="2800" b="0" i="1" smtClean="0"/>
                      <m:t>𝑏</m:t>
                    </m:r>
                    <m:r>
                      <a:rPr lang="en-US" sz="2800" b="0" i="1" smtClean="0"/>
                      <m:t>+</m:t>
                    </m:r>
                    <m:r>
                      <a:rPr lang="en-US" sz="2800" b="0" i="1" smtClean="0"/>
                      <m:t>𝑤</m:t>
                    </m:r>
                    <m:r>
                      <a:rPr lang="en-US" sz="2800" b="0" i="1" smtClean="0"/>
                      <m:t>⋅</m:t>
                    </m:r>
                    <m:r>
                      <a:rPr lang="en-US" sz="2800" b="0" i="1" smtClean="0"/>
                      <m:t>𝑥</m:t>
                    </m:r>
                  </m:oMath>
                </a14:m>
                <a:endParaRPr lang="en-US" sz="2800" b="0" dirty="0"/>
              </a:p>
              <a:p>
                <a:pPr>
                  <a:lnSpc>
                    <a:spcPct val="150000"/>
                  </a:lnSpc>
                </a:pPr>
                <a:r>
                  <a:rPr lang="en-US" sz="3400" dirty="0"/>
                  <a:t>Then, we apply a nonlinear activation function </a:t>
                </a:r>
                <a:r>
                  <a:rPr lang="en-US" sz="3400" i="1" dirty="0"/>
                  <a:t>f</a:t>
                </a:r>
                <a:r>
                  <a:rPr lang="en-US" sz="3400" dirty="0"/>
                  <a:t>:</a:t>
                </a:r>
              </a:p>
              <a:p>
                <a:pPr lvl="1">
                  <a:lnSpc>
                    <a:spcPct val="150000"/>
                  </a:lnSpc>
                </a:pPr>
                <a14:m>
                  <m:oMath xmlns:m="http://schemas.openxmlformats.org/officeDocument/2006/math">
                    <m:r>
                      <a:rPr lang="en-US" sz="2800" b="0" i="1" smtClean="0"/>
                      <m:t>𝑦</m:t>
                    </m:r>
                    <m:r>
                      <a:rPr lang="en-US" sz="2800" b="0" i="1" smtClean="0"/>
                      <m:t>=</m:t>
                    </m:r>
                    <m:r>
                      <a:rPr lang="en-US" sz="2800" b="0" i="1" smtClean="0"/>
                      <m:t>𝑓</m:t>
                    </m:r>
                    <m:d>
                      <m:dPr>
                        <m:ctrlPr>
                          <a:rPr lang="en-US" sz="2800" b="0" i="1" smtClean="0"/>
                        </m:ctrlPr>
                      </m:dPr>
                      <m:e>
                        <m:r>
                          <a:rPr lang="en-US" sz="2800" b="0" i="1" smtClean="0"/>
                          <m:t>𝑧</m:t>
                        </m:r>
                      </m:e>
                    </m:d>
                  </m:oMath>
                </a14:m>
                <a:endParaRPr lang="en-US" sz="2800" b="0" dirty="0"/>
              </a:p>
              <a:p>
                <a:pPr>
                  <a:lnSpc>
                    <a:spcPct val="150000"/>
                  </a:lnSpc>
                </a:pPr>
                <a:r>
                  <a:rPr lang="en-US" sz="3000" dirty="0"/>
                  <a:t>There are a range of f</a:t>
                </a:r>
              </a:p>
            </p:txBody>
          </p:sp>
        </mc:Choice>
        <mc:Fallback>
          <p:sp>
            <p:nvSpPr>
              <p:cNvPr id="3" name="Content Placeholder 2">
                <a:extLst>
                  <a:ext uri="{FF2B5EF4-FFF2-40B4-BE49-F238E27FC236}">
                    <a16:creationId xmlns:a16="http://schemas.microsoft.com/office/drawing/2014/main" id="{FB51D3E8-B68A-F901-C4A7-51AF427AD922}"/>
                  </a:ext>
                </a:extLst>
              </p:cNvPr>
              <p:cNvSpPr>
                <a:spLocks noGrp="1" noRot="1" noChangeAspect="1" noMove="1" noResize="1" noEditPoints="1" noAdjustHandles="1" noChangeArrowheads="1" noChangeShapeType="1" noTextEdit="1"/>
              </p:cNvSpPr>
              <p:nvPr>
                <p:ph idx="1"/>
              </p:nvPr>
            </p:nvSpPr>
            <p:spPr>
              <a:blipFill>
                <a:blip r:embed="rId2"/>
                <a:stretch>
                  <a:fillRect l="-1135" b="-1875"/>
                </a:stretch>
              </a:blipFill>
            </p:spPr>
            <p:txBody>
              <a:bodyPr/>
              <a:lstStyle/>
              <a:p>
                <a:r>
                  <a:rPr lang="en-US">
                    <a:noFill/>
                  </a:rPr>
                  <a:t> </a:t>
                </a:r>
              </a:p>
            </p:txBody>
          </p:sp>
        </mc:Fallback>
      </mc:AlternateContent>
    </p:spTree>
    <p:extLst>
      <p:ext uri="{BB962C8B-B14F-4D97-AF65-F5344CB8AC3E}">
        <p14:creationId xmlns:p14="http://schemas.microsoft.com/office/powerpoint/2010/main" val="125733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588405" y="2133602"/>
            <a:ext cx="8070195" cy="3633239"/>
          </a:xfrm>
          <a:prstGeom prst="rect">
            <a:avLst/>
          </a:prstGeom>
        </p:spPr>
      </p:pic>
      <p:sp>
        <p:nvSpPr>
          <p:cNvPr id="8" name="TextBox 7"/>
          <p:cNvSpPr txBox="1"/>
          <p:nvPr/>
        </p:nvSpPr>
        <p:spPr>
          <a:xfrm>
            <a:off x="814159" y="3045081"/>
            <a:ext cx="2265364" cy="748988"/>
          </a:xfrm>
          <a:prstGeom prst="rect">
            <a:avLst/>
          </a:prstGeom>
          <a:noFill/>
        </p:spPr>
        <p:txBody>
          <a:bodyPr wrap="none" rtlCol="0">
            <a:spAutoFit/>
          </a:bodyPr>
          <a:lstStyle/>
          <a:p>
            <a:r>
              <a:rPr lang="en-US" sz="4267" dirty="0">
                <a:solidFill>
                  <a:srgbClr val="981535"/>
                </a:solidFill>
              </a:rPr>
              <a:t>Sigmoid</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1" y="3794071"/>
            <a:ext cx="2961507" cy="939015"/>
          </a:xfrm>
          <a:prstGeom prst="rect">
            <a:avLst/>
          </a:prstGeom>
        </p:spPr>
      </p:pic>
    </p:spTree>
    <p:extLst>
      <p:ext uri="{BB962C8B-B14F-4D97-AF65-F5344CB8AC3E}">
        <p14:creationId xmlns:p14="http://schemas.microsoft.com/office/powerpoint/2010/main" val="3652455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{3E024CAA-3AF8-C245-BD79-02A496CC06D4}tf10001070</Template>
  <TotalTime>2512</TotalTime>
  <Words>975</Words>
  <Application>Microsoft Macintosh PowerPoint</Application>
  <PresentationFormat>Widescreen</PresentationFormat>
  <Paragraphs>115</Paragraphs>
  <Slides>22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Cambria Math</vt:lpstr>
      <vt:lpstr>Rockwell</vt:lpstr>
      <vt:lpstr>Rockwell Condensed</vt:lpstr>
      <vt:lpstr>Rockwell Extra Bold</vt:lpstr>
      <vt:lpstr>Wingdings</vt:lpstr>
      <vt:lpstr>Wood Type</vt:lpstr>
      <vt:lpstr>BUS 243</vt:lpstr>
      <vt:lpstr>Gensim model review</vt:lpstr>
      <vt:lpstr>Neural Net Frenzy</vt:lpstr>
      <vt:lpstr>Neural net vs. logistic regression</vt:lpstr>
      <vt:lpstr>PowerPoint Presentation</vt:lpstr>
      <vt:lpstr>PowerPoint Presentation</vt:lpstr>
      <vt:lpstr>PowerPoint Presentation</vt:lpstr>
      <vt:lpstr>A neural unit</vt:lpstr>
      <vt:lpstr>Non-Linear Activation Functions</vt:lpstr>
      <vt:lpstr>Final function the unit is computing</vt:lpstr>
      <vt:lpstr>PowerPoint Presentation</vt:lpstr>
      <vt:lpstr>example</vt:lpstr>
      <vt:lpstr>Other Non-Linear Activation Functions</vt:lpstr>
      <vt:lpstr>Activation functions</vt:lpstr>
      <vt:lpstr>Multilayer networks</vt:lpstr>
      <vt:lpstr>Perceptron</vt:lpstr>
      <vt:lpstr>PowerPoint Presentation</vt:lpstr>
      <vt:lpstr>PowerPoint Presentation</vt:lpstr>
      <vt:lpstr>XOR problem</vt:lpstr>
      <vt:lpstr>Decision boundaries</vt:lpstr>
      <vt:lpstr>Solution to the XOR problem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243</dc:title>
  <dc:creator>Yeabin Moon</dc:creator>
  <cp:lastModifiedBy>Yeabin Moon</cp:lastModifiedBy>
  <cp:revision>107</cp:revision>
  <dcterms:created xsi:type="dcterms:W3CDTF">2023-05-26T09:04:50Z</dcterms:created>
  <dcterms:modified xsi:type="dcterms:W3CDTF">2023-07-28T01:24:45Z</dcterms:modified>
</cp:coreProperties>
</file>